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336" r:id="rId6"/>
    <p:sldId id="482" r:id="rId7"/>
    <p:sldId id="483" r:id="rId8"/>
    <p:sldId id="485" r:id="rId9"/>
    <p:sldId id="487" r:id="rId10"/>
    <p:sldId id="484" r:id="rId11"/>
    <p:sldId id="488" r:id="rId12"/>
    <p:sldId id="489" r:id="rId13"/>
    <p:sldId id="491" r:id="rId14"/>
    <p:sldId id="492" r:id="rId15"/>
    <p:sldId id="493" r:id="rId16"/>
    <p:sldId id="494" r:id="rId17"/>
    <p:sldId id="495" r:id="rId18"/>
    <p:sldId id="496" r:id="rId19"/>
    <p:sldId id="497" r:id="rId20"/>
    <p:sldId id="498" r:id="rId21"/>
    <p:sldId id="499" r:id="rId22"/>
    <p:sldId id="370" r:id="rId23"/>
    <p:sldId id="479" r:id="rId24"/>
    <p:sldId id="500" r:id="rId25"/>
    <p:sldId id="502" r:id="rId26"/>
    <p:sldId id="501" r:id="rId27"/>
    <p:sldId id="503" r:id="rId28"/>
    <p:sldId id="504" r:id="rId29"/>
    <p:sldId id="505" r:id="rId30"/>
    <p:sldId id="506" r:id="rId31"/>
    <p:sldId id="279" r:id="rId32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7" autoAdjust="0"/>
    <p:restoredTop sz="88042" autoAdjust="0"/>
  </p:normalViewPr>
  <p:slideViewPr>
    <p:cSldViewPr snapToGrid="0" showGuides="1">
      <p:cViewPr varScale="1">
        <p:scale>
          <a:sx n="50" d="100"/>
          <a:sy n="50" d="100"/>
        </p:scale>
        <p:origin x="60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15/03/62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หมายเหตุ: </a:t>
            </a:r>
            <a:r>
              <a:rPr lang="th-TH" sz="1200" dirty="0"/>
              <a:t>หากต้องการใช้รูปภาพอื่นบนสไลด์นี้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97865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7609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4703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3956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52917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88393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6238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1035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0396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1571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3887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1435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70948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0034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52088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7713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02012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91713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483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8526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11078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756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1319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5412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3259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15/03/62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0" y="3403548"/>
            <a:ext cx="8172450" cy="1930451"/>
          </a:xfrm>
        </p:spPr>
        <p:txBody>
          <a:bodyPr rtlCol="0"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การออกแบบการเปิด–ปิดหน้าต่างควบคุมผ่านแอปพลิเคชัน </a:t>
            </a:r>
            <a:r>
              <a:rPr lang="en-US" sz="3200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 9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2" descr="à¸à¸¥à¸à¸²à¸£à¸à¹à¸à¸«à¸²à¸£à¸¹à¸à¸ à¸²à¸à¸ªà¸³à¸«à¸£à¸±à¸ slide window">
            <a:extLst>
              <a:ext uri="{FF2B5EF4-FFF2-40B4-BE49-F238E27FC236}">
                <a16:creationId xmlns:a16="http://schemas.microsoft.com/office/drawing/2014/main" id="{186A8FA9-E56E-4800-8926-C4F3B1DB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867" l="9857" r="89964">
                        <a14:foregroundMark x1="62366" y1="88667" x2="74552" y2="91867"/>
                        <a14:foregroundMark x1="74552" y1="91867" x2="76165" y2="90267"/>
                        <a14:foregroundMark x1="22222" y1="14667" x2="72939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919" y="2476499"/>
            <a:ext cx="2516171" cy="338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à¸à¸¥à¸à¸²à¸£à¸à¹à¸à¸«à¸²à¸£à¸¹à¸à¸ à¸²à¸à¸ªà¸³à¸«à¸£à¸±à¸ servo motor mg90">
            <a:extLst>
              <a:ext uri="{FF2B5EF4-FFF2-40B4-BE49-F238E27FC236}">
                <a16:creationId xmlns:a16="http://schemas.microsoft.com/office/drawing/2014/main" id="{060F3D4A-6BCD-4611-B647-8E277CDF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167" r="92500">
                        <a14:foregroundMark x1="34833" y1="18500" x2="37500" y2="18167"/>
                        <a14:foregroundMark x1="33667" y1="17667" x2="38500" y2="20667"/>
                        <a14:foregroundMark x1="38167" y1="16333" x2="36667" y2="17333"/>
                        <a14:foregroundMark x1="35667" y1="17500" x2="35667" y2="16167"/>
                        <a14:foregroundMark x1="36167" y1="16333" x2="37000" y2="16167"/>
                        <a14:foregroundMark x1="8667" y1="40167" x2="6167" y2="40000"/>
                        <a14:foregroundMark x1="89500" y1="40167" x2="92500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9" y="3688059"/>
            <a:ext cx="1998050" cy="19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จากนั้นเข้าที่โปรเจคที่สร้างไว้ และให้กด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543B8-4777-4A85-A555-124D7D1CEF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9" t="3307" r="14966" b="91071"/>
          <a:stretch/>
        </p:blipFill>
        <p:spPr bwMode="auto">
          <a:xfrm>
            <a:off x="7723664" y="1376580"/>
            <a:ext cx="434045" cy="46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F24B-DD83-45E7-B6FF-87CB7041AC52}"/>
              </a:ext>
            </a:extLst>
          </p:cNvPr>
          <p:cNvPicPr/>
          <p:nvPr/>
        </p:nvPicPr>
        <p:blipFill rotWithShape="1">
          <a:blip r:embed="rId4"/>
          <a:srcRect b="90"/>
          <a:stretch/>
        </p:blipFill>
        <p:spPr bwMode="auto">
          <a:xfrm>
            <a:off x="4743605" y="1838245"/>
            <a:ext cx="2703272" cy="48016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FBFC01-9C1F-45BA-83CF-803BCA286333}"/>
              </a:ext>
            </a:extLst>
          </p:cNvPr>
          <p:cNvSpPr/>
          <p:nvPr/>
        </p:nvSpPr>
        <p:spPr>
          <a:xfrm>
            <a:off x="6675120" y="2103120"/>
            <a:ext cx="297180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3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FA47ED-8C4A-46D8-9CAC-E1E0A7C0C58C}"/>
              </a:ext>
            </a:extLst>
          </p:cNvPr>
          <p:cNvGrpSpPr/>
          <p:nvPr/>
        </p:nvGrpSpPr>
        <p:grpSpPr>
          <a:xfrm>
            <a:off x="1104900" y="1568206"/>
            <a:ext cx="2838450" cy="5043828"/>
            <a:chOff x="1169620" y="1434964"/>
            <a:chExt cx="2008586" cy="35691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2CBF55-8034-40F5-8430-726BD04D1952}"/>
                </a:ext>
              </a:extLst>
            </p:cNvPr>
            <p:cNvPicPr/>
            <p:nvPr/>
          </p:nvPicPr>
          <p:blipFill rotWithShape="1">
            <a:blip r:embed="rId3"/>
            <a:srcRect t="2" b="72"/>
            <a:stretch/>
          </p:blipFill>
          <p:spPr bwMode="auto">
            <a:xfrm>
              <a:off x="1169620" y="1434964"/>
              <a:ext cx="2008586" cy="35691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103D23-659C-4AD7-9AF5-70373DE2E14E}"/>
                </a:ext>
              </a:extLst>
            </p:cNvPr>
            <p:cNvSpPr/>
            <p:nvPr/>
          </p:nvSpPr>
          <p:spPr>
            <a:xfrm>
              <a:off x="1488094" y="2818250"/>
              <a:ext cx="1674872" cy="285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CFDEA-6E19-4B34-91B4-8C1B32B0E30E}"/>
              </a:ext>
            </a:extLst>
          </p:cNvPr>
          <p:cNvSpPr/>
          <p:nvPr/>
        </p:nvSpPr>
        <p:spPr>
          <a:xfrm>
            <a:off x="4355073" y="1593362"/>
            <a:ext cx="3480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</a:p>
        </p:txBody>
      </p:sp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3628F7C8-BA7F-4650-AA10-5C60455D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D69840-CBBE-4198-AF37-4704E276C215}"/>
              </a:ext>
            </a:extLst>
          </p:cNvPr>
          <p:cNvPicPr/>
          <p:nvPr/>
        </p:nvPicPr>
        <p:blipFill rotWithShape="1">
          <a:blip r:embed="rId3"/>
          <a:srcRect l="15660" t="37086" b="50837"/>
          <a:stretch/>
        </p:blipFill>
        <p:spPr bwMode="auto">
          <a:xfrm>
            <a:off x="5962636" y="2569235"/>
            <a:ext cx="3745546" cy="953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781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3628F7C8-BA7F-4650-AA10-5C60455D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C9981-4206-4EDF-A091-2C38757B4D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2457" y="1962455"/>
            <a:ext cx="2443415" cy="434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71E3D-15B1-4BC6-B49A-674F8F61F2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962454"/>
            <a:ext cx="2443415" cy="43438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D609E0-88C2-4367-A283-72984272661E}"/>
              </a:ext>
            </a:extLst>
          </p:cNvPr>
          <p:cNvSpPr/>
          <p:nvPr/>
        </p:nvSpPr>
        <p:spPr>
          <a:xfrm>
            <a:off x="1104900" y="1453646"/>
            <a:ext cx="413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ค้างเพื่อขยาย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29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3628F7C8-BA7F-4650-AA10-5C60455D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D609E0-88C2-4367-A283-72984272661E}"/>
              </a:ext>
            </a:extLst>
          </p:cNvPr>
          <p:cNvSpPr/>
          <p:nvPr/>
        </p:nvSpPr>
        <p:spPr>
          <a:xfrm>
            <a:off x="1104900" y="1453646"/>
            <a:ext cx="4497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เพื่อตั้งค่า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80C91-8438-4B6A-9FC9-57417A3B4E97}"/>
              </a:ext>
            </a:extLst>
          </p:cNvPr>
          <p:cNvGrpSpPr/>
          <p:nvPr/>
        </p:nvGrpSpPr>
        <p:grpSpPr>
          <a:xfrm>
            <a:off x="2016001" y="2195795"/>
            <a:ext cx="7173026" cy="4190491"/>
            <a:chOff x="117129" y="1438183"/>
            <a:chExt cx="6101659" cy="35645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2ED2B4-525F-4750-92E8-EFDBE4F6F900}"/>
                </a:ext>
              </a:extLst>
            </p:cNvPr>
            <p:cNvPicPr/>
            <p:nvPr/>
          </p:nvPicPr>
          <p:blipFill rotWithShape="1">
            <a:blip r:embed="rId3"/>
            <a:srcRect t="4774"/>
            <a:stretch/>
          </p:blipFill>
          <p:spPr bwMode="auto">
            <a:xfrm>
              <a:off x="1850762" y="1438183"/>
              <a:ext cx="2105019" cy="356459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060619-CC0E-488E-9DCC-BA2046191B08}"/>
                </a:ext>
              </a:extLst>
            </p:cNvPr>
            <p:cNvSpPr/>
            <p:nvPr/>
          </p:nvSpPr>
          <p:spPr>
            <a:xfrm>
              <a:off x="1889963" y="2698368"/>
              <a:ext cx="1989582" cy="2971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EE9A8E-1C1A-4978-BB9A-EC5233F7E0F2}"/>
                </a:ext>
              </a:extLst>
            </p:cNvPr>
            <p:cNvSpPr/>
            <p:nvPr/>
          </p:nvSpPr>
          <p:spPr>
            <a:xfrm>
              <a:off x="1959151" y="3228915"/>
              <a:ext cx="508844" cy="374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CCCB2B-D45A-4E68-9BE7-AF5DC6CD1691}"/>
                </a:ext>
              </a:extLst>
            </p:cNvPr>
            <p:cNvSpPr/>
            <p:nvPr/>
          </p:nvSpPr>
          <p:spPr>
            <a:xfrm>
              <a:off x="1913502" y="4516795"/>
              <a:ext cx="1016132" cy="3162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90B6-CA6C-497D-A6DF-12BB6943F9D7}"/>
                </a:ext>
              </a:extLst>
            </p:cNvPr>
            <p:cNvSpPr/>
            <p:nvPr/>
          </p:nvSpPr>
          <p:spPr>
            <a:xfrm>
              <a:off x="2929633" y="4516795"/>
              <a:ext cx="1016131" cy="3162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1F3044-0C3D-4BFE-A949-DE9A72D0B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545" y="2848086"/>
              <a:ext cx="6381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DD054C-EE0C-4C95-9AA9-E53A3EFC91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7996" y="3435492"/>
              <a:ext cx="19797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90A340-D089-4B35-A6E5-87A5CDCAA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5781" y="4636500"/>
              <a:ext cx="6381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861CE4-455B-44AD-9679-5709E1764CF4}"/>
                </a:ext>
              </a:extLst>
            </p:cNvPr>
            <p:cNvCxnSpPr>
              <a:cxnSpLocks/>
            </p:cNvCxnSpPr>
            <p:nvPr/>
          </p:nvCxnSpPr>
          <p:spPr>
            <a:xfrm>
              <a:off x="1275327" y="4636500"/>
              <a:ext cx="6381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95B37A9E-613A-4A26-82C3-ADCB1AA8F4E8}"/>
                </a:ext>
              </a:extLst>
            </p:cNvPr>
            <p:cNvSpPr txBox="1"/>
            <p:nvPr/>
          </p:nvSpPr>
          <p:spPr>
            <a:xfrm>
              <a:off x="4531216" y="2641320"/>
              <a:ext cx="1614815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ตั้งชื่อ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Widget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4F60AC04-882B-49DD-B9A4-74F0A57457D3}"/>
                </a:ext>
              </a:extLst>
            </p:cNvPr>
            <p:cNvSpPr txBox="1"/>
            <p:nvPr/>
          </p:nvSpPr>
          <p:spPr>
            <a:xfrm>
              <a:off x="4447716" y="3228915"/>
              <a:ext cx="1614815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th-TH" sz="2400" dirty="0"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เลือกขาใช้งาน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FAE4B42E-B94D-415C-9038-3F0ED89765F3}"/>
                </a:ext>
              </a:extLst>
            </p:cNvPr>
            <p:cNvSpPr txBox="1"/>
            <p:nvPr/>
          </p:nvSpPr>
          <p:spPr>
            <a:xfrm>
              <a:off x="4603973" y="4381066"/>
              <a:ext cx="1614815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th-TH" sz="2400" dirty="0"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ข้อความขณะกด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41C7A63F-3C8B-42AC-8A83-3D71331C784C}"/>
                </a:ext>
              </a:extLst>
            </p:cNvPr>
            <p:cNvSpPr txBox="1"/>
            <p:nvPr/>
          </p:nvSpPr>
          <p:spPr>
            <a:xfrm>
              <a:off x="117129" y="4432350"/>
              <a:ext cx="1126828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th-TH" sz="2400" dirty="0"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ข้อความขณะไม่ได้กด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42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3628F7C8-BA7F-4650-AA10-5C60455D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E7835-7C97-48CD-93DB-F704F3857E09}"/>
              </a:ext>
            </a:extLst>
          </p:cNvPr>
          <p:cNvSpPr/>
          <p:nvPr/>
        </p:nvSpPr>
        <p:spPr>
          <a:xfrm>
            <a:off x="4572000" y="1664944"/>
            <a:ext cx="6513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Virtual &gt;&gt; PIN V0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เลือกขาใช้งานอื่นๆ ก็ได้ขึ้นอยู่กับโปรแกรมที่จะเขียน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C7C301-4C3A-43B4-99DB-69E843DFBFC9}"/>
              </a:ext>
            </a:extLst>
          </p:cNvPr>
          <p:cNvGrpSpPr/>
          <p:nvPr/>
        </p:nvGrpSpPr>
        <p:grpSpPr>
          <a:xfrm>
            <a:off x="1468864" y="1438182"/>
            <a:ext cx="2779286" cy="4938695"/>
            <a:chOff x="1468864" y="1438183"/>
            <a:chExt cx="1999072" cy="35522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43E73A-D310-4D1E-8D8D-7B12EEC1FDD7}"/>
                </a:ext>
              </a:extLst>
            </p:cNvPr>
            <p:cNvPicPr/>
            <p:nvPr/>
          </p:nvPicPr>
          <p:blipFill rotWithShape="1">
            <a:blip r:embed="rId3"/>
            <a:srcRect t="-1" b="47"/>
            <a:stretch/>
          </p:blipFill>
          <p:spPr bwMode="auto">
            <a:xfrm>
              <a:off x="1468864" y="1438183"/>
              <a:ext cx="1999072" cy="355228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D931ED-ACA7-491F-BC48-7DCD08FC4224}"/>
                </a:ext>
              </a:extLst>
            </p:cNvPr>
            <p:cNvSpPr/>
            <p:nvPr/>
          </p:nvSpPr>
          <p:spPr>
            <a:xfrm>
              <a:off x="1468864" y="4095385"/>
              <a:ext cx="1999072" cy="2457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7" name="Picture 26" descr="https://scontent.fbkk8-3.fna.fbcdn.net/v/t1.15752-9/43604350_1112984118878569_8820376840314028032_n.png?_nc_cat=100&amp;_nc_ht=scontent.fbkk8-3.fna&amp;oh=60cfef097e4cd6b47565157d28015cc8&amp;oe=5C481584">
            <a:extLst>
              <a:ext uri="{FF2B5EF4-FFF2-40B4-BE49-F238E27FC236}">
                <a16:creationId xmlns:a16="http://schemas.microsoft.com/office/drawing/2014/main" id="{A9F7ADAE-885B-47D6-91BF-BF0211ED413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6" b="17544"/>
          <a:stretch/>
        </p:blipFill>
        <p:spPr bwMode="auto">
          <a:xfrm>
            <a:off x="5461235" y="3531063"/>
            <a:ext cx="4965233" cy="83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3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3628F7C8-BA7F-4650-AA10-5C60455D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E37F3-DC41-4AA6-AE8D-1276AD10527E}"/>
              </a:ext>
            </a:extLst>
          </p:cNvPr>
          <p:cNvSpPr/>
          <p:nvPr/>
        </p:nvSpPr>
        <p:spPr>
          <a:xfrm>
            <a:off x="1104900" y="1619366"/>
            <a:ext cx="4777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เมื่อตั้งค่าเสร็จแล้วกดกลับ	      จบการตั้งค่า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2274A-4D92-4C7B-9597-6F58177E947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0" b="26033"/>
          <a:stretch/>
        </p:blipFill>
        <p:spPr bwMode="auto">
          <a:xfrm>
            <a:off x="3677684" y="1657465"/>
            <a:ext cx="528776" cy="3192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98346D-AA66-4411-B15F-2FB389B438B6}"/>
              </a:ext>
            </a:extLst>
          </p:cNvPr>
          <p:cNvGrpSpPr/>
          <p:nvPr/>
        </p:nvGrpSpPr>
        <p:grpSpPr>
          <a:xfrm>
            <a:off x="2944655" y="2279585"/>
            <a:ext cx="2523609" cy="4486417"/>
            <a:chOff x="4324350" y="2527235"/>
            <a:chExt cx="1976578" cy="35139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8ED38B-6751-48BC-B48B-484720B01ED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324350" y="2527235"/>
              <a:ext cx="1976578" cy="351391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00B830-B03D-44AD-92B5-97721BAC0885}"/>
                </a:ext>
              </a:extLst>
            </p:cNvPr>
            <p:cNvSpPr/>
            <p:nvPr/>
          </p:nvSpPr>
          <p:spPr>
            <a:xfrm>
              <a:off x="4333228" y="2663796"/>
              <a:ext cx="313285" cy="2724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5F049EC-79EC-4E97-8A62-1CFC8983C74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738" y="2279585"/>
            <a:ext cx="2523609" cy="4488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3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3628F7C8-BA7F-4650-AA10-5C60455D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0FDDB-5075-47A5-BB00-6629E3EFC8C5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ให้ควบคุมการหมุนของ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บนบอร์ดทดลอง ด้วย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Styled Button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โดยเมื่อกด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ครั้งที่ 1 ให้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หมุนไป 90 องศา และเมื่อกดครั้งที่ 2 ให้หมุนกลับมาที่ 0 องศา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363BA-B0A1-4B08-B457-33DBF8D8B55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23" y="2852380"/>
            <a:ext cx="5708015" cy="39294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736CC-0588-4F5F-9084-1023E2999588}"/>
              </a:ext>
            </a:extLst>
          </p:cNvPr>
          <p:cNvSpPr/>
          <p:nvPr/>
        </p:nvSpPr>
        <p:spPr>
          <a:xfrm>
            <a:off x="1104900" y="2299146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</p:spTree>
    <p:extLst>
      <p:ext uri="{BB962C8B-B14F-4D97-AF65-F5344CB8AC3E}">
        <p14:creationId xmlns:p14="http://schemas.microsoft.com/office/powerpoint/2010/main" val="5311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3628F7C8-BA7F-4650-AA10-5C60455D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0FDDB-5075-47A5-BB00-6629E3EFC8C5}"/>
              </a:ext>
            </a:extLst>
          </p:cNvPr>
          <p:cNvSpPr/>
          <p:nvPr/>
        </p:nvSpPr>
        <p:spPr>
          <a:xfrm>
            <a:off x="1104900" y="13511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 การหมุนของ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 Box 712">
            <a:extLst>
              <a:ext uri="{FF2B5EF4-FFF2-40B4-BE49-F238E27FC236}">
                <a16:creationId xmlns:a16="http://schemas.microsoft.com/office/drawing/2014/main" id="{F26CDC93-4147-4DD2-8392-DDA5BAD4E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9036" y="2041663"/>
            <a:ext cx="5312410" cy="4295637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&lt;BlynkSimpleEsp8266.h&gt;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Servo.h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 = "IoT_Smart01";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  = "12345678";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token = "2e2d1e5e28794daf";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SW1,angle,i=0;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Servo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BLYNK_WRITE(V0){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int Button1 =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param.asInt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SW1 = Button1;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(token, 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password);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myservo.attach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(0);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Text Box 713">
            <a:extLst>
              <a:ext uri="{FF2B5EF4-FFF2-40B4-BE49-F238E27FC236}">
                <a16:creationId xmlns:a16="http://schemas.microsoft.com/office/drawing/2014/main" id="{99E09366-B86C-45DB-B4D9-525F9FB93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246" y="1736645"/>
            <a:ext cx="7031990" cy="5032455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Blynk.run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if((SW1 == HIGH) &amp;&amp; 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== 0)){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for (angle = 0; angle &lt;= 90; angle += 1) 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myservo.write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(angle);            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delay(15);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1;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if((SW1 == HIGH) &amp;&amp; 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== 1)){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for (angle = 90; angle &gt;= 0; angle -= 1) 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myservo.write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(angle);            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delay(15);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815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ชื่อเรื่อง 12">
            <a:extLst>
              <a:ext uri="{FF2B5EF4-FFF2-40B4-BE49-F238E27FC236}">
                <a16:creationId xmlns:a16="http://schemas.microsoft.com/office/drawing/2014/main" id="{3628F7C8-BA7F-4650-AA10-5C60455D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เขียนโปรแกรมควบคุม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0FDDB-5075-47A5-BB00-6629E3EFC8C5}"/>
              </a:ext>
            </a:extLst>
          </p:cNvPr>
          <p:cNvSpPr/>
          <p:nvPr/>
        </p:nvSpPr>
        <p:spPr>
          <a:xfrm>
            <a:off x="1104900" y="13511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ที่นำมาติดตั้งบนบอร์ดทดลองเป็นเพียงมอเตอร์ขนาด 9 กรัม เป็นมอเตอร์ขนาดเล็กๆ ติดตั้งอยู่ในส่วนของ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01493-3A78-488F-9F22-4E04C0350F8C}"/>
              </a:ext>
            </a:extLst>
          </p:cNvPr>
          <p:cNvPicPr/>
          <p:nvPr/>
        </p:nvPicPr>
        <p:blipFill rotWithShape="1">
          <a:blip r:embed="rId3"/>
          <a:srcRect l="19748" t="9612" r="4708" b="6830"/>
          <a:stretch/>
        </p:blipFill>
        <p:spPr bwMode="auto">
          <a:xfrm>
            <a:off x="3495074" y="2360195"/>
            <a:ext cx="5200333" cy="4314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30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	การ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Servo Motor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จะใช้การควบคุมองศาจาก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PMW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อย่างไรก็ตามในการเขียนโปรแกรมเพื่อใช้งาน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Servo Motor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ในงานจริงจะต้องป้องกันการเสียหายด้วยการหมุนไปที่ละน้อยจนถึงมุมที่ต้องการ หลีกเลี่ยงคำสั่งที่หมุน 1 ครั้งไปถึงองศาที่ต้องการเลย ส่วนการใช้แอปพลิเคชัน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การเลือกใช้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เป็นสิ่งที่ขึ้นอยู่กับความเหมาะสมของงาน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มอเตอร์ชนิดนึงที่เราสามารถสั่งงานหรือตั้งค่าให้ตัวมอเตอร์หมุนไปยังตำแหน่งหรือองศาที่เราสั่งได้อย่างถูกต้อง โดยใช้การควบคุมแบบป้อนกลับ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 descr="à¸à¸¥à¸à¸²à¸£à¸à¹à¸à¸«à¸²à¸£à¸¹à¸à¸ à¸²à¸à¸ªà¸³à¸«à¸£à¸±à¸ Servo motor">
            <a:extLst>
              <a:ext uri="{FF2B5EF4-FFF2-40B4-BE49-F238E27FC236}">
                <a16:creationId xmlns:a16="http://schemas.microsoft.com/office/drawing/2014/main" id="{555F691D-BC5F-4FFB-A2B1-88E87E4A07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6257" y1="29240" x2="40351" y2="3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52" y="2637181"/>
            <a:ext cx="3643777" cy="3643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379157"/>
            <a:ext cx="9039654" cy="1673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ออกแบบโปรแกรมควบคุม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ทำการเปิดปิดหน้าต่างที่มุม 90 องศา โดยที่</a:t>
            </a:r>
          </a:p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ควบคุมการเปิดปิดผ่านแอปพลิเคชัน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ออกแบบ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Style Button 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 ทำหน้าที่ควบคุมการเปิดและปิด</a:t>
            </a:r>
          </a:p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ให้ผู้เข้ารับการฝึกอบรมวาดบันทึกหน้าตา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และเติมโปรแกรมที่ใช้งานด้านล่างให้สมบูรณ์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4C62A-2991-4EEB-B2E6-0CE768A4A1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96778" y="3083379"/>
            <a:ext cx="1798444" cy="36984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A5E60-7140-4D96-A57F-F0B063D77E63}"/>
              </a:ext>
            </a:extLst>
          </p:cNvPr>
          <p:cNvSpPr/>
          <p:nvPr/>
        </p:nvSpPr>
        <p:spPr>
          <a:xfrm>
            <a:off x="5280275" y="3489234"/>
            <a:ext cx="1629932" cy="29629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050398" y="1397011"/>
            <a:ext cx="186621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Text Box 649">
            <a:extLst>
              <a:ext uri="{FF2B5EF4-FFF2-40B4-BE49-F238E27FC236}">
                <a16:creationId xmlns:a16="http://schemas.microsoft.com/office/drawing/2014/main" id="{25F34077-E1CF-4718-988B-8F4B871BD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615" y="2108366"/>
            <a:ext cx="6946900" cy="4224183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&lt;BlynkSimpleEsp8266.h&gt;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Servo.h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 = "……………………………………………";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  = "………………………………………………";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token = "………………………………………………………………………………………";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SW1,SW2,angle,i;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Servo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BLYNK_WRITE(V0) {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int Button1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param.asInt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SW1 = Button1;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83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050398" y="1397011"/>
            <a:ext cx="278500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Text Box 649">
            <a:extLst>
              <a:ext uri="{FF2B5EF4-FFF2-40B4-BE49-F238E27FC236}">
                <a16:creationId xmlns:a16="http://schemas.microsoft.com/office/drawing/2014/main" id="{F382D159-D33B-4AA3-BB1F-CCD21AA54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150" y="2629731"/>
            <a:ext cx="8013700" cy="2343753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BLYNK_WRITE(…………)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int Button2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param.asInt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…………… = …………………………; 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(……………………, …………………, ………………………………);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myservo.attach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(…………);}</a:t>
            </a:r>
            <a:endParaRPr lang="th-TH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7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050398" y="1397011"/>
            <a:ext cx="278500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Text Box 649">
            <a:extLst>
              <a:ext uri="{FF2B5EF4-FFF2-40B4-BE49-F238E27FC236}">
                <a16:creationId xmlns:a16="http://schemas.microsoft.com/office/drawing/2014/main" id="{F382D159-D33B-4AA3-BB1F-CCD21AA54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391" y="1847247"/>
            <a:ext cx="8013700" cy="5010753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algn="thaiDist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Blynk.run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if((SW1 == HIGH) &amp;&amp; (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== ………)){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for (angle = ………; angle &lt;= ………; angle += ………)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myservo.write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(………………………);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delay(15);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angle;		}</a:t>
            </a:r>
          </a:p>
          <a:p>
            <a:pPr algn="thaiDist">
              <a:lnSpc>
                <a:spcPct val="150000"/>
              </a:lnSpc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th-TH" sz="1600" dirty="0"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if((SW2 == HIGH) &amp;&amp;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 90)){</a:t>
            </a:r>
          </a:p>
          <a:p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...........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 ...........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...........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	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myservo.write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........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	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delay(15);</a:t>
            </a:r>
          </a:p>
          <a:p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	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.......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	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th-TH" sz="1600" dirty="0">
                <a:latin typeface="Courier New" panose="02070309020205020404" pitchFamily="49" charset="0"/>
                <a:cs typeface="TH SarabunPSK" panose="020B0500040200020003" pitchFamily="34" charset="-34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thaiDist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90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379157"/>
            <a:ext cx="9039654" cy="1673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ออกแบบโปรแกรมควบคุม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ทำการเปิดปิดหน้าต่างที่มุม 90 องศา โดยที่</a:t>
            </a:r>
          </a:p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ควบคุมการเปิดปิดผ่านแอปพลิเคชัน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ออกแบบ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ด้วย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Style Button 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 ทำหน้าที่ควบคุมการเปิดและปิด</a:t>
            </a:r>
          </a:p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•	ให้ผู้เข้ารับการฝึกอบรมวาดบันทึกหน้าตา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และเติมโปรแกรมที่ใช้งานด้านล่างให้สมบูรณ์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24CB0-1229-47FD-9859-9746463958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60898" y="3097205"/>
            <a:ext cx="2070203" cy="3680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16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050398" y="1397011"/>
            <a:ext cx="186621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23735-5418-4A60-9106-2F386AA7B9C7}"/>
              </a:ext>
            </a:extLst>
          </p:cNvPr>
          <p:cNvPicPr/>
          <p:nvPr/>
        </p:nvPicPr>
        <p:blipFill rotWithShape="1">
          <a:blip r:embed="rId3"/>
          <a:srcRect t="20127" b="31895"/>
          <a:stretch/>
        </p:blipFill>
        <p:spPr>
          <a:xfrm>
            <a:off x="1525973" y="2436190"/>
            <a:ext cx="9728183" cy="35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050398" y="1397011"/>
            <a:ext cx="278500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2DD4A-A038-4E1D-9224-7449948786E3}"/>
              </a:ext>
            </a:extLst>
          </p:cNvPr>
          <p:cNvPicPr/>
          <p:nvPr/>
        </p:nvPicPr>
        <p:blipFill rotWithShape="1">
          <a:blip r:embed="rId3"/>
          <a:srcRect t="68082" r="54447"/>
          <a:stretch/>
        </p:blipFill>
        <p:spPr>
          <a:xfrm>
            <a:off x="2744840" y="2021054"/>
            <a:ext cx="6702320" cy="35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050398" y="76200"/>
            <a:ext cx="10035184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050398" y="1397011"/>
            <a:ext cx="278500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5CE2F-FDEC-46CE-8AF1-D8A49929EA70}"/>
              </a:ext>
            </a:extLst>
          </p:cNvPr>
          <p:cNvPicPr/>
          <p:nvPr/>
        </p:nvPicPr>
        <p:blipFill rotWithShape="1">
          <a:blip r:embed="rId3"/>
          <a:srcRect r="42449" b="9078"/>
          <a:stretch/>
        </p:blipFill>
        <p:spPr>
          <a:xfrm>
            <a:off x="3191440" y="1884517"/>
            <a:ext cx="5807602" cy="46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9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ส่วนประกอบของ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DE30B6F-B638-447E-88CB-F72276AE4FEF}"/>
              </a:ext>
            </a:extLst>
          </p:cNvPr>
          <p:cNvSpPr/>
          <p:nvPr/>
        </p:nvSpPr>
        <p:spPr>
          <a:xfrm>
            <a:off x="1112805" y="1493766"/>
            <a:ext cx="2165428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ส่วนประกอบภายนอก</a:t>
            </a:r>
            <a:endParaRPr lang="en-US" sz="40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42730E8-826D-40C1-B2DE-786C0BCFCF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0388" y="2590616"/>
            <a:ext cx="4200525" cy="221234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0277AAC-28FB-4F55-9FF5-1E05AEA518BB}"/>
              </a:ext>
            </a:extLst>
          </p:cNvPr>
          <p:cNvCxnSpPr/>
          <p:nvPr/>
        </p:nvCxnSpPr>
        <p:spPr>
          <a:xfrm>
            <a:off x="3674057" y="3202410"/>
            <a:ext cx="4261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CE9DE01-769F-4CF0-8CBA-527EA2C2F76E}"/>
              </a:ext>
            </a:extLst>
          </p:cNvPr>
          <p:cNvSpPr/>
          <p:nvPr/>
        </p:nvSpPr>
        <p:spPr>
          <a:xfrm>
            <a:off x="2443628" y="2773456"/>
            <a:ext cx="1293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ส่วนที่เชื่อมต่อกัน </a:t>
            </a:r>
            <a:r>
              <a:rPr lang="en-US" sz="1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1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Output shaft</a:t>
            </a:r>
            <a:endParaRPr lang="th-TH" sz="1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en-US" sz="1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1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เพื่อสร้างกลไกล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E19FC9E-95ED-4CF0-B9A9-5CA666D943DE}"/>
              </a:ext>
            </a:extLst>
          </p:cNvPr>
          <p:cNvCxnSpPr>
            <a:cxnSpLocks/>
          </p:cNvCxnSpPr>
          <p:nvPr/>
        </p:nvCxnSpPr>
        <p:spPr>
          <a:xfrm flipV="1">
            <a:off x="3887121" y="4625428"/>
            <a:ext cx="366879" cy="3334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6EDE088-693F-46FB-B01F-A398FE9A3C54}"/>
              </a:ext>
            </a:extLst>
          </p:cNvPr>
          <p:cNvSpPr/>
          <p:nvPr/>
        </p:nvSpPr>
        <p:spPr>
          <a:xfrm>
            <a:off x="2796169" y="4643704"/>
            <a:ext cx="1304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ส่วนจับยึดตัว </a:t>
            </a:r>
            <a:r>
              <a:rPr lang="en-US" sz="1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Servo </a:t>
            </a:r>
            <a:r>
              <a:rPr lang="th-TH" sz="1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กับชิ้นงาน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F982D6-1ACA-4686-8405-C7DA8FB2C068}"/>
              </a:ext>
            </a:extLst>
          </p:cNvPr>
          <p:cNvCxnSpPr>
            <a:cxnSpLocks/>
          </p:cNvCxnSpPr>
          <p:nvPr/>
        </p:nvCxnSpPr>
        <p:spPr>
          <a:xfrm>
            <a:off x="5655258" y="2341280"/>
            <a:ext cx="0" cy="249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DCF88CE-9C5E-4130-A033-0058803597F8}"/>
              </a:ext>
            </a:extLst>
          </p:cNvPr>
          <p:cNvSpPr/>
          <p:nvPr/>
        </p:nvSpPr>
        <p:spPr>
          <a:xfrm>
            <a:off x="5152796" y="2006238"/>
            <a:ext cx="1293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เพลาส่งกำลัง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DC07F9B-C8E0-4BBF-9858-931111730CA1}"/>
              </a:ext>
            </a:extLst>
          </p:cNvPr>
          <p:cNvCxnSpPr>
            <a:cxnSpLocks/>
          </p:cNvCxnSpPr>
          <p:nvPr/>
        </p:nvCxnSpPr>
        <p:spPr>
          <a:xfrm flipH="1" flipV="1">
            <a:off x="6705716" y="4284264"/>
            <a:ext cx="342953" cy="3977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DE056A6-FCA1-4B5C-A23B-3150C4496D82}"/>
              </a:ext>
            </a:extLst>
          </p:cNvPr>
          <p:cNvSpPr/>
          <p:nvPr/>
        </p:nvSpPr>
        <p:spPr>
          <a:xfrm>
            <a:off x="6865514" y="4659092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ea typeface="Calibri" panose="020F0502020204030204" pitchFamily="34" charset="0"/>
                <a:cs typeface="TH SarabunPSK" panose="020B0500040200020003" pitchFamily="34" charset="-34"/>
              </a:rPr>
              <a:t>ตัวถัง หรือ กรอบของตัว </a:t>
            </a:r>
            <a:r>
              <a:rPr lang="en-US" sz="2000" dirty="0">
                <a:latin typeface="TH SarabunPSK" panose="020B0500040200020003" pitchFamily="34" charset="-34"/>
                <a:ea typeface="Calibri" panose="020F0502020204030204" pitchFamily="34" charset="0"/>
              </a:rPr>
              <a:t>Servo Motor</a:t>
            </a:r>
            <a:endParaRPr lang="en-US" sz="2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392E11E-0166-4840-8849-D85968EFCA41}"/>
              </a:ext>
            </a:extLst>
          </p:cNvPr>
          <p:cNvSpPr/>
          <p:nvPr/>
        </p:nvSpPr>
        <p:spPr>
          <a:xfrm>
            <a:off x="8624428" y="3456815"/>
            <a:ext cx="2630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ea typeface="Calibri" panose="020F0502020204030204" pitchFamily="34" charset="0"/>
                <a:cs typeface="TH SarabunPSK" panose="020B0500040200020003" pitchFamily="34" charset="-34"/>
              </a:rPr>
              <a:t>สายเชื่อมต่อเพื่อจ่ายไฟฟ้าและควบคุม </a:t>
            </a:r>
            <a:r>
              <a:rPr lang="en-US" sz="2000" dirty="0">
                <a:latin typeface="TH SarabunPSK" panose="020B0500040200020003" pitchFamily="34" charset="-34"/>
                <a:ea typeface="Calibri" panose="020F0502020204030204" pitchFamily="34" charset="0"/>
              </a:rPr>
              <a:t>Servo Motor</a:t>
            </a:r>
            <a:endParaRPr lang="en-US" sz="20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60258D-F4C6-4F9A-8931-10FF4DFA2D0C}"/>
              </a:ext>
            </a:extLst>
          </p:cNvPr>
          <p:cNvCxnSpPr>
            <a:cxnSpLocks/>
          </p:cNvCxnSpPr>
          <p:nvPr/>
        </p:nvCxnSpPr>
        <p:spPr>
          <a:xfrm flipH="1">
            <a:off x="8198299" y="3810758"/>
            <a:ext cx="4261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4EF506F-2CBF-493D-B50F-94EE7A7EA3F8}"/>
              </a:ext>
            </a:extLst>
          </p:cNvPr>
          <p:cNvSpPr/>
          <p:nvPr/>
        </p:nvSpPr>
        <p:spPr>
          <a:xfrm>
            <a:off x="7964030" y="1994165"/>
            <a:ext cx="1885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ea typeface="Calibri" panose="020F0502020204030204" pitchFamily="34" charset="0"/>
                <a:cs typeface="TH SarabunPSK" panose="020B0500040200020003" pitchFamily="34" charset="-34"/>
              </a:rPr>
              <a:t>จุดเชื่อมต่อสายไฟควบคุม</a:t>
            </a:r>
            <a:endParaRPr lang="en-US" sz="2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5A77221-BB64-46D8-AE34-3C3F9DA00A0C}"/>
              </a:ext>
            </a:extLst>
          </p:cNvPr>
          <p:cNvCxnSpPr>
            <a:cxnSpLocks/>
          </p:cNvCxnSpPr>
          <p:nvPr/>
        </p:nvCxnSpPr>
        <p:spPr>
          <a:xfrm flipH="1">
            <a:off x="7546096" y="2367287"/>
            <a:ext cx="417934" cy="379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0AA41F1-563B-403F-A732-D40C1F13FF03}"/>
              </a:ext>
            </a:extLst>
          </p:cNvPr>
          <p:cNvSpPr/>
          <p:nvPr/>
        </p:nvSpPr>
        <p:spPr>
          <a:xfrm>
            <a:off x="1104900" y="1506659"/>
            <a:ext cx="2165428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ส่วนประกอบภายใน</a:t>
            </a:r>
            <a:endParaRPr lang="en-US" sz="40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992B1C3-5F6B-4B8D-8E3F-3168350F18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2664" y="2733682"/>
            <a:ext cx="2286671" cy="19767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E8258F2-E9E8-41CD-A09A-A60944BA2244}"/>
              </a:ext>
            </a:extLst>
          </p:cNvPr>
          <p:cNvCxnSpPr/>
          <p:nvPr/>
        </p:nvCxnSpPr>
        <p:spPr>
          <a:xfrm flipH="1">
            <a:off x="6446273" y="2394275"/>
            <a:ext cx="516286" cy="3791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8F4A17E-9228-404A-8D16-FD1DC22807D6}"/>
              </a:ext>
            </a:extLst>
          </p:cNvPr>
          <p:cNvSpPr/>
          <p:nvPr/>
        </p:nvSpPr>
        <p:spPr>
          <a:xfrm>
            <a:off x="6932490" y="2126880"/>
            <a:ext cx="821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ea typeface="Calibri" panose="020F0502020204030204" pitchFamily="34" charset="0"/>
                <a:cs typeface="TH SarabunPSK" panose="020B0500040200020003" pitchFamily="34" charset="-34"/>
              </a:rPr>
              <a:t>มอเตอร์</a:t>
            </a:r>
            <a:endParaRPr lang="en-US" sz="20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925BCE4-EFBF-4F31-80F4-6AE836B84B72}"/>
              </a:ext>
            </a:extLst>
          </p:cNvPr>
          <p:cNvCxnSpPr>
            <a:cxnSpLocks/>
          </p:cNvCxnSpPr>
          <p:nvPr/>
        </p:nvCxnSpPr>
        <p:spPr>
          <a:xfrm flipH="1" flipV="1">
            <a:off x="7251952" y="4281591"/>
            <a:ext cx="413512" cy="3138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F295C4E-A214-4B1B-B42A-48F19A1A02AF}"/>
              </a:ext>
            </a:extLst>
          </p:cNvPr>
          <p:cNvSpPr/>
          <p:nvPr/>
        </p:nvSpPr>
        <p:spPr>
          <a:xfrm>
            <a:off x="7679905" y="4391697"/>
            <a:ext cx="1561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ea typeface="Calibri" panose="020F0502020204030204" pitchFamily="34" charset="0"/>
                <a:cs typeface="TH SarabunPSK" panose="020B0500040200020003" pitchFamily="34" charset="-34"/>
              </a:rPr>
              <a:t>ชุดเกียร์ทดแรง</a:t>
            </a:r>
            <a:endParaRPr lang="en-US" sz="20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DF296D8-E48C-4F98-8681-32EA6DAD76F1}"/>
              </a:ext>
            </a:extLst>
          </p:cNvPr>
          <p:cNvCxnSpPr>
            <a:cxnSpLocks/>
          </p:cNvCxnSpPr>
          <p:nvPr/>
        </p:nvCxnSpPr>
        <p:spPr>
          <a:xfrm flipV="1">
            <a:off x="5592778" y="4692307"/>
            <a:ext cx="0" cy="3256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67C10BA-F415-421D-B7B4-54795D192757}"/>
              </a:ext>
            </a:extLst>
          </p:cNvPr>
          <p:cNvSpPr/>
          <p:nvPr/>
        </p:nvSpPr>
        <p:spPr>
          <a:xfrm>
            <a:off x="3665009" y="5097757"/>
            <a:ext cx="4000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ea typeface="Calibri" panose="020F0502020204030204" pitchFamily="34" charset="0"/>
                <a:cs typeface="TH SarabunPSK" panose="020B0500040200020003" pitchFamily="34" charset="-34"/>
              </a:rPr>
              <a:t>เซนเซอร์ตรวจจับตำแหน่งเพื่อหาค่าองศาในการหมุน</a:t>
            </a:r>
            <a:endParaRPr lang="en-US" sz="20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76A0F61-DAED-4424-9D1C-4CB79A6E0CEB}"/>
              </a:ext>
            </a:extLst>
          </p:cNvPr>
          <p:cNvCxnSpPr>
            <a:cxnSpLocks/>
          </p:cNvCxnSpPr>
          <p:nvPr/>
        </p:nvCxnSpPr>
        <p:spPr>
          <a:xfrm>
            <a:off x="4512094" y="3034790"/>
            <a:ext cx="502673" cy="335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8E4FE755-4D71-492A-91AC-2ECF25F0327F}"/>
              </a:ext>
            </a:extLst>
          </p:cNvPr>
          <p:cNvSpPr/>
          <p:nvPr/>
        </p:nvSpPr>
        <p:spPr>
          <a:xfrm>
            <a:off x="3407193" y="2726393"/>
            <a:ext cx="222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ส่วนที่ควบคุมและประมวลผล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7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60" grpId="0"/>
      <p:bldP spid="60" grpId="1"/>
      <p:bldP spid="62" grpId="0"/>
      <p:bldP spid="62" grpId="1"/>
      <p:bldP spid="64" grpId="0"/>
      <p:bldP spid="64" grpId="1"/>
      <p:bldP spid="66" grpId="0"/>
      <p:bldP spid="66" grpId="1"/>
      <p:bldP spid="67" grpId="0"/>
      <p:bldP spid="67" grpId="1"/>
      <p:bldP spid="69" grpId="0"/>
      <p:bldP spid="69" grpId="1"/>
      <p:bldP spid="71" grpId="0"/>
      <p:bldP spid="74" grpId="0"/>
      <p:bldP spid="76" grpId="0"/>
      <p:bldP spid="78" grpId="0"/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7168E53-6ED3-4C36-AE65-A408344A70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01" y="2207577"/>
            <a:ext cx="6433821" cy="443246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B08B6A3-BE47-43BF-B6F1-3A8B58A40380}"/>
              </a:ext>
            </a:extLst>
          </p:cNvPr>
          <p:cNvSpPr/>
          <p:nvPr/>
        </p:nvSpPr>
        <p:spPr>
          <a:xfrm>
            <a:off x="8589327" y="5317489"/>
            <a:ext cx="865295" cy="11074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ที่นำมาติดตั้งบนบอร์ดทดลองเป็นเพียงมอเตอร์ขนาด 9 กรัม เป็นมอเตอร์ขนาดเล็กๆ ติดตั้งอยู่ในส่วนของ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6881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การใช้งาน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สามารถเขียนได้ด้วยการใช้สัญญาณพัลส์ควบคุม แต่เพื่อลดความซับซ้อนในการเขียนโปรแกรม จะใช้ไลบรารี่ในการเขียนโปรแกรมควบคุม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98DF5-CE20-49EC-9E40-A09227317136}"/>
              </a:ext>
            </a:extLst>
          </p:cNvPr>
          <p:cNvSpPr/>
          <p:nvPr/>
        </p:nvSpPr>
        <p:spPr>
          <a:xfrm>
            <a:off x="7063407" y="2410995"/>
            <a:ext cx="2358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วิธีการติดตั้ง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C52C2-117F-414F-91EB-C0164F1CDD41}"/>
              </a:ext>
            </a:extLst>
          </p:cNvPr>
          <p:cNvSpPr/>
          <p:nvPr/>
        </p:nvSpPr>
        <p:spPr>
          <a:xfrm>
            <a:off x="7063407" y="2872660"/>
            <a:ext cx="4517475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ดาวน์โหลด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Library : https://github.com/arduino-libraries/Servo</a:t>
            </a:r>
          </a:p>
          <a:p>
            <a:pPr lvl="0">
              <a:lnSpc>
                <a:spcPct val="107000"/>
              </a:lnSpc>
              <a:buSzPts val="1200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แตกไฟล์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ZIP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และนำโฟลเดอร์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Servo-master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ที่แตกไฟล์ไว้ ไปวางที่ไดร์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C:\Users\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ชื่อคอมพิวเตอร์\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Documents\Arduino\libraries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319E7-8A5F-47B7-82BA-A6F6E5C07A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5935" y="2360750"/>
            <a:ext cx="6389928" cy="34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9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 Box 681">
            <a:extLst>
              <a:ext uri="{FF2B5EF4-FFF2-40B4-BE49-F238E27FC236}">
                <a16:creationId xmlns:a16="http://schemas.microsoft.com/office/drawing/2014/main" id="{F4C3D4C9-45CF-4599-917F-D92C155C6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470025"/>
            <a:ext cx="10388600" cy="48502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500" dirty="0">
                <a:solidFill>
                  <a:srgbClr val="FFFFFF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</a:t>
            </a:r>
            <a:endParaRPr lang="en-US" sz="11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คำสั่งการทำงานเบื้องต้น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#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include &lt;</a:t>
            </a:r>
            <a:r>
              <a:rPr lang="en-US" sz="1600" dirty="0" err="1">
                <a:solidFill>
                  <a:srgbClr val="ED7D3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Servo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//เปิดใช้งานไลบรารี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Servo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en-US" sz="1600" dirty="0">
                <a:solidFill>
                  <a:srgbClr val="EE761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Servo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myservo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;</a:t>
            </a:r>
            <a:r>
              <a: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		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กำหนดชื่อเพื่อใช้ติดต่อฟังก์ชันภายในไลบรารี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myservo.</a:t>
            </a:r>
            <a:r>
              <a:rPr lang="en-US" sz="1600" dirty="0" err="1">
                <a:solidFill>
                  <a:srgbClr val="EE761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attach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(</a:t>
            </a:r>
            <a:r>
              <a:rPr lang="th-TH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ขาใช้งาน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);</a:t>
            </a:r>
            <a:r>
              <a: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	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กำหนดขาสัญญาณ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myservo.</a:t>
            </a:r>
            <a:r>
              <a:rPr lang="en-US" sz="1600" dirty="0" err="1">
                <a:solidFill>
                  <a:srgbClr val="EE761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attach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(</a:t>
            </a:r>
            <a:r>
              <a:rPr lang="th-TH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ขาใช้งาน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,</a:t>
            </a:r>
            <a:r>
              <a:rPr lang="en-US" sz="2400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min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,</a:t>
            </a:r>
            <a:r>
              <a:rPr lang="en-US" sz="2400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max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		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//กำหนดขาสัญญาณ และความกว้างของคลื่นพัลส์ที่ 0 องศา และ 180 องศา หน่วยเป็น 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us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myservo.</a:t>
            </a:r>
            <a:r>
              <a:rPr lang="en-US" sz="1600" dirty="0" err="1">
                <a:solidFill>
                  <a:srgbClr val="EE761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write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angle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);</a:t>
            </a:r>
            <a:r>
              <a: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	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กำหนดองศาการหมุนของ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Servo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myservo.</a:t>
            </a:r>
            <a:r>
              <a:rPr lang="en-US" sz="1600" dirty="0" err="1">
                <a:solidFill>
                  <a:srgbClr val="EE761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Read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();</a:t>
            </a:r>
            <a:r>
              <a: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	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อ่านค่าองศาเพื่อให้ทราบตำแหน่งสุดท้ายที่สั่งไป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myservo.</a:t>
            </a:r>
            <a:r>
              <a:rPr lang="en-US" sz="1600" dirty="0" err="1">
                <a:solidFill>
                  <a:srgbClr val="EE761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attached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();</a:t>
            </a:r>
            <a:r>
              <a: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	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ตรวจสอบว่า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Servo 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ต่อสายสัญญาณอยู่หรือไม่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myservo.</a:t>
            </a:r>
            <a:r>
              <a:rPr lang="en-US" sz="1600" dirty="0" err="1">
                <a:solidFill>
                  <a:srgbClr val="EE761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detach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rdia New" panose="020B0304020202020204" pitchFamily="34" charset="-34"/>
              </a:rPr>
              <a:t>();</a:t>
            </a:r>
            <a:r>
              <a:rPr lang="en-US" sz="16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Cordia New" panose="020B0304020202020204" pitchFamily="34" charset="-34"/>
              </a:rPr>
              <a:t>	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/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/คืนสภาวะการตรวจสอบการเชื่อมต่อสู่การใช้งานปกติ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11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เขียนโปรแกรมเพื่อควบคุมการหมุนของ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ให้เขียนโปรแกรมเพื่อควบคุมการหมุนของ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โดยให้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หมุนไปที่ 90 องศา และหมุนกลับไปที่ 0 องศา หน่วงเวลาการหมุนครั้งละ 2 วินาที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174F-0037-4949-ABF5-C4FCB32282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60" y="2769870"/>
            <a:ext cx="5938562" cy="40881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AB27FF-BC6C-4FEA-914C-5D6921B4D893}"/>
              </a:ext>
            </a:extLst>
          </p:cNvPr>
          <p:cNvSpPr/>
          <p:nvPr/>
        </p:nvSpPr>
        <p:spPr>
          <a:xfrm>
            <a:off x="1104900" y="2299146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</p:spTree>
    <p:extLst>
      <p:ext uri="{BB962C8B-B14F-4D97-AF65-F5344CB8AC3E}">
        <p14:creationId xmlns:p14="http://schemas.microsoft.com/office/powerpoint/2010/main" val="792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เขียนโปรแกรมเพื่อควบคุมการหมุนของ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ให้หมุนไปที่ 90 องศา และกลับมาที่ 0 องศา หน่วงเวลา 2 วินาที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 Box 683">
            <a:extLst>
              <a:ext uri="{FF2B5EF4-FFF2-40B4-BE49-F238E27FC236}">
                <a16:creationId xmlns:a16="http://schemas.microsoft.com/office/drawing/2014/main" id="{FC6E71C5-9BB5-4CA4-B624-48F51E8F3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041663"/>
            <a:ext cx="3286125" cy="3311387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Servo.h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Servo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Browallia New" panose="020B0604020202020204" pitchFamily="34" charset="-34"/>
              </a:rPr>
              <a:t>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etup()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myservo.attach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(5);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myservo.write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(90);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delay(1000);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myservo.write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(5);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000)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48B59-2E20-4282-8566-57215FA495B4}"/>
              </a:ext>
            </a:extLst>
          </p:cNvPr>
          <p:cNvPicPr/>
          <p:nvPr/>
        </p:nvPicPr>
        <p:blipFill rotWithShape="1">
          <a:blip r:embed="rId3"/>
          <a:srcRect l="14833" t="4218" r="9232" b="3349"/>
          <a:stretch/>
        </p:blipFill>
        <p:spPr bwMode="auto">
          <a:xfrm>
            <a:off x="6095241" y="2843609"/>
            <a:ext cx="4681700" cy="3206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F7EEE-B4F4-47E7-93F4-8589162F7D21}"/>
              </a:ext>
            </a:extLst>
          </p:cNvPr>
          <p:cNvSpPr/>
          <p:nvPr/>
        </p:nvSpPr>
        <p:spPr>
          <a:xfrm>
            <a:off x="4826000" y="2178526"/>
            <a:ext cx="6794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เขียนโปรแกรมคอมไพล์ลงบอร์ดและดูผลลัพธ์ผ่าน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RC Servo Motor</a:t>
            </a:r>
          </a:p>
        </p:txBody>
      </p:sp>
    </p:spTree>
    <p:extLst>
      <p:ext uri="{BB962C8B-B14F-4D97-AF65-F5344CB8AC3E}">
        <p14:creationId xmlns:p14="http://schemas.microsoft.com/office/powerpoint/2010/main" val="27718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การควบคุม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57200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การควบคุม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สามารถทำได้หลายรูปแบบรูปแบบ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ที่อยู่ในโหมดควบคุมหลายๆ สามารถนำมาประยุกต์ใช้งานกับ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RC Servo motor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 แต่ในหัวข้อนี้จะกล่าวถึงการใช้งาน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Styled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0CC78-0340-4DDF-8CD6-5EE61391DFDD}"/>
              </a:ext>
            </a:extLst>
          </p:cNvPr>
          <p:cNvPicPr/>
          <p:nvPr/>
        </p:nvPicPr>
        <p:blipFill rotWithShape="1">
          <a:blip r:embed="rId3"/>
          <a:srcRect l="1814" t="10324" r="49004" b="79613"/>
          <a:stretch/>
        </p:blipFill>
        <p:spPr bwMode="auto">
          <a:xfrm>
            <a:off x="7189539" y="3554964"/>
            <a:ext cx="3896043" cy="1452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https://scontent.fbkk12-1.fna.fbcdn.net/v/t1.15752-9/53893303_778777299187712_3623771646889820160_n.jpg?_nc_cat=106&amp;_nc_eui2=AeHlr2FX8OKY2xjnX6LaolLeYCmIuDkCdBAVaa_amCr7VSE6wOR2wW1v7rlmBx4I-cDVMAuprK5JtjJGX6_isT-bgHQo_f5iPltClqi-yCW5Xw&amp;_nc_ht=scontent.fbkk12-1.fna&amp;oh=e734ee8e01283bb88743f9eec287e4d0&amp;oe=5D0B47D3">
            <a:extLst>
              <a:ext uri="{FF2B5EF4-FFF2-40B4-BE49-F238E27FC236}">
                <a16:creationId xmlns:a16="http://schemas.microsoft.com/office/drawing/2014/main" id="{91294D64-1CE1-4ED8-82E9-4584B3FF7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2" t="12481" r="2928" b="78259"/>
          <a:stretch/>
        </p:blipFill>
        <p:spPr bwMode="auto">
          <a:xfrm>
            <a:off x="2098222" y="3554964"/>
            <a:ext cx="3572550" cy="1452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0331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AFF00-647E-4627-9B6C-A5CDC1F32200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40262f94-9f35-4ac3-9a90-690165a166b7"/>
    <ds:schemaRef ds:uri="a4f35948-e619-41b3-aa29-22878b09cfd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833</Words>
  <Application>Microsoft Office PowerPoint</Application>
  <PresentationFormat>Widescreen</PresentationFormat>
  <Paragraphs>200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Euphemia</vt:lpstr>
      <vt:lpstr>Leelawadee</vt:lpstr>
      <vt:lpstr>TH SarabunPSK</vt:lpstr>
      <vt:lpstr>Wingdings</vt:lpstr>
      <vt:lpstr>บทความเชิงวิชาการ 16x9</vt:lpstr>
      <vt:lpstr>หัวข้อที่ 9</vt:lpstr>
      <vt:lpstr>RC Servo Motor คืออะไร</vt:lpstr>
      <vt:lpstr>ส่วนประกอบของ RC Servo Motor</vt:lpstr>
      <vt:lpstr>RC Servo Motor บนชุดบอร์ดทดลอง</vt:lpstr>
      <vt:lpstr>การติดตั้งและใช้งานไลบรารี่ RC Servo Motor</vt:lpstr>
      <vt:lpstr>การติดตั้งและใช้งานไลบรารี่ RC Servo Motor (ต่อ)</vt:lpstr>
      <vt:lpstr>เขียนโปรแกรมเพื่อควบคุมการหมุนของ RC Servo Motor </vt:lpstr>
      <vt:lpstr>เขียนโปรแกรมเพื่อควบคุมการหมุนของ RC Servo Motor (ต่อ) </vt:lpstr>
      <vt:lpstr>การควบคุม RC Servo Motor ด้วย Widget Styled Button</vt:lpstr>
      <vt:lpstr>ตั้งค่า Widget Styled Button</vt:lpstr>
      <vt:lpstr>ตั้งค่า Widget Styled Button (ต่อ)</vt:lpstr>
      <vt:lpstr>ตั้งค่า Widget Styled Button (ต่อ)</vt:lpstr>
      <vt:lpstr>ตั้งค่า Widget Styled Button (ต่อ)</vt:lpstr>
      <vt:lpstr>ตั้งค่า Widget Styled Button (ต่อ)</vt:lpstr>
      <vt:lpstr>ตั้งค่า Widget Styled Button (ต่อ)</vt:lpstr>
      <vt:lpstr>เขียนโปรแกรมควบคุม RC Servo Motor โดยใช้ Widget Styled Button </vt:lpstr>
      <vt:lpstr>เขียนโปรแกรมควบคุม RC Servo Motor โดยใช้ Widget Styled Button </vt:lpstr>
      <vt:lpstr>เขียนโปรแกรมควบคุม RC Servo Motor โดยใช้ Widget Styled Button </vt:lpstr>
      <vt:lpstr>สรุป</vt:lpstr>
      <vt:lpstr>กิจกรรม</vt:lpstr>
      <vt:lpstr>กิจกรรม</vt:lpstr>
      <vt:lpstr>กิจกรรม</vt:lpstr>
      <vt:lpstr>กิจกรรม</vt:lpstr>
      <vt:lpstr>เฉลยกิจกรรม</vt:lpstr>
      <vt:lpstr>เฉลยกิจกรรม</vt:lpstr>
      <vt:lpstr>เฉลยกิจกรรม</vt:lpstr>
      <vt:lpstr>เฉลยกิจกรรม</vt:lpstr>
      <vt:lpstr>จบหัวเรื่องที่ 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197</cp:revision>
  <dcterms:created xsi:type="dcterms:W3CDTF">2019-03-10T04:23:21Z</dcterms:created>
  <dcterms:modified xsi:type="dcterms:W3CDTF">2019-03-15T05:32:55Z</dcterms:modified>
</cp:coreProperties>
</file>